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B92DB"/>
    <a:srgbClr val="BACFE8"/>
    <a:srgbClr val="95BEE7"/>
    <a:srgbClr val="6CBCE2"/>
    <a:srgbClr val="618E33"/>
    <a:srgbClr val="495965"/>
    <a:srgbClr val="E10B8C"/>
    <a:srgbClr val="FF0000"/>
    <a:srgbClr val="B3B3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98" autoAdjust="0"/>
    <p:restoredTop sz="85752" autoAdjust="0"/>
  </p:normalViewPr>
  <p:slideViewPr>
    <p:cSldViewPr>
      <p:cViewPr varScale="1">
        <p:scale>
          <a:sx n="98" d="100"/>
          <a:sy n="98" d="100"/>
        </p:scale>
        <p:origin x="180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1008"/>
    </p:cViewPr>
  </p:sorterViewPr>
  <p:notesViewPr>
    <p:cSldViewPr>
      <p:cViewPr varScale="1">
        <p:scale>
          <a:sx n="64" d="100"/>
          <a:sy n="64" d="100"/>
        </p:scale>
        <p:origin x="-3444" y="-114"/>
      </p:cViewPr>
      <p:guideLst>
        <p:guide orient="horz" pos="3127"/>
        <p:guide pos="2141"/>
      </p:guideLst>
    </p:cSldViewPr>
  </p:notesViewPr>
  <p:gridSpacing cx="72008" cy="72008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theme/themeOverride1.xml><?xml version="1.0" encoding="utf-8"?>
<a:themeOverride xmlns:a="http://schemas.openxmlformats.org/drawingml/2006/main">
  <a:clrScheme name="IMO Master v.2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O OW Document" ma:contentTypeID="0x01010066C161E685339642A308FDE7C0B0786A0600728C43DC65263844904F79ACCED43CFA" ma:contentTypeVersion="17" ma:contentTypeDescription="" ma:contentTypeScope="" ma:versionID="425668831ead337deae8b3a60bee349e">
  <xsd:schema xmlns:xsd="http://www.w3.org/2001/XMLSchema" xmlns:xs="http://www.w3.org/2001/XMLSchema" xmlns:p="http://schemas.microsoft.com/office/2006/metadata/properties" xmlns:ns1="http://schemas.microsoft.com/sharepoint/v3" xmlns:ns2="98fe26f0-1c7a-4e3c-b1ce-54d5981ad926" xmlns:ns3="596885c4-ec36-44a8-bf46-81d7017d24e8" targetNamespace="http://schemas.microsoft.com/office/2006/metadata/properties" ma:root="true" ma:fieldsID="c981bcf5c3e27bfd8e12c4a46000bf3f" ns1:_="" ns2:_="" ns3:_="">
    <xsd:import namespace="http://schemas.microsoft.com/sharepoint/v3"/>
    <xsd:import namespace="98fe26f0-1c7a-4e3c-b1ce-54d5981ad926"/>
    <xsd:import namespace="596885c4-ec36-44a8-bf46-81d7017d24e8"/>
    <xsd:element name="properties">
      <xsd:complexType>
        <xsd:sequence>
          <xsd:element name="documentManagement">
            <xsd:complexType>
              <xsd:all>
                <xsd:element ref="ns2:IMODate" minOccurs="0"/>
                <xsd:element ref="ns2:IMOSummary" minOccurs="0"/>
                <xsd:element ref="ns2:IMOLink" minOccurs="0"/>
                <xsd:element ref="ns1:PublishingRollupImage" minOccurs="0"/>
                <xsd:element ref="ns2:_intranet_ow_DocumentType" minOccurs="0"/>
                <xsd:element ref="ns2:_internet_OW_DocSubject" minOccurs="0"/>
                <xsd:element ref="ns2:_internet_IMODocs_Subject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RollupImage" ma:index="5" nillable="true" ma:displayName="Rollup Image" ma:description="Rollup Image is a site column created by the Publishing feature. It is used on the Page Content Type as the image for the page shown in content roll-ups such as the Content By Search web part." ma:internalName="PublishingRollupImage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fe26f0-1c7a-4e3c-b1ce-54d5981ad926" elementFormDefault="qualified">
    <xsd:import namespace="http://schemas.microsoft.com/office/2006/documentManagement/types"/>
    <xsd:import namespace="http://schemas.microsoft.com/office/infopath/2007/PartnerControls"/>
    <xsd:element name="IMODate" ma:index="2" nillable="true" ma:displayName="Date" ma:format="DateOnly" ma:internalName="IMODate" ma:readOnly="false">
      <xsd:simpleType>
        <xsd:restriction base="dms:DateTime"/>
      </xsd:simpleType>
    </xsd:element>
    <xsd:element name="IMOSummary" ma:index="3" nillable="true" ma:displayName="Summary" ma:internalName="IMOSummary" ma:readOnly="false">
      <xsd:simpleType>
        <xsd:restriction base="dms:Note"/>
      </xsd:simpleType>
    </xsd:element>
    <xsd:element name="IMOLink" ma:index="4" nillable="true" ma:displayName="Link" ma:internalName="IMOLink" ma:readOnly="false">
      <xsd:simpleType>
        <xsd:restriction base="dms:Unknown"/>
      </xsd:simpleType>
    </xsd:element>
    <xsd:element name="_intranet_ow_DocumentType" ma:index="12" nillable="true" ma:displayName="Our Work Document Type" ma:format="Dropdown" ma:internalName="_intranet_ow_DocumentType">
      <xsd:simpleType>
        <xsd:restriction base="dms:Choice">
          <xsd:enumeration value="Our Work"/>
          <xsd:enumeration value="Our Work - Financial Statements"/>
          <xsd:enumeration value="OurWork - Internal Oversight and Ethics"/>
          <xsd:enumeration value="Environment"/>
          <xsd:enumeration value="Environment - Special Programmes"/>
          <xsd:enumeration value="Environment - Support to Member States"/>
          <xsd:enumeration value="Environment-Pollution Prevention"/>
          <xsd:enumeration value="Environment-Pollution Prevention-Oil"/>
          <xsd:enumeration value="Environment-Pollution Prevention-Chemical"/>
          <xsd:enumeration value="Environment-Pollution Prevention-Sewage"/>
          <xsd:enumeration value="Environment-Pollution Prevention-Garbage"/>
          <xsd:enumeration value="Environment-Pollution Prevention-AirGhG"/>
          <xsd:enumeration value="ERO"/>
          <xsd:enumeration value="ERO-Awards and Recognitions"/>
          <xsd:enumeration value="ERO-Events"/>
          <xsd:enumeration value="ERO-Internships and Externships"/>
          <xsd:enumeration value="ERO-Maritime Ambassador"/>
          <xsd:enumeration value="ERO-Memberships"/>
          <xsd:enumeration value="ERO-Observer Organizations"/>
          <xsd:enumeration value="ERO-Protocol"/>
          <xsd:enumeration value="ERO-World Maritime Day"/>
          <xsd:enumeration value="Pollution Prevention"/>
          <xsd:enumeration value="Pollution Preparedness and Response"/>
          <xsd:enumeration value="Ballast Water Management"/>
          <xsd:enumeration value="Biofouling"/>
          <xsd:enumeration value="Anti-fouling systems"/>
          <xsd:enumeration value="IIIS"/>
          <xsd:enumeration value="IIIS-Casualty"/>
          <xsd:enumeration value="IIIS-Casualty-Lessons Learned English"/>
          <xsd:enumeration value="IIIS-Casualty-Lessons Learned French"/>
          <xsd:enumeration value="IIIS-Casualty-Lessons Learned Spanish"/>
          <xsd:enumeration value="IIIS-Casualty-Lessons Learned Incidents"/>
          <xsd:enumeration value="Ship Recycling"/>
          <xsd:enumeration value="Port Reception Facilities"/>
          <xsd:enumeration value="Special Areas under MARPOL"/>
          <xsd:enumeration value="Particularly Sensitive Sea Areas"/>
          <xsd:enumeration value="London Convention and Protocol"/>
          <xsd:enumeration value="Environment-LCLP-TC"/>
          <xsd:enumeration value="Environment-LCLP-EmergingIssues"/>
          <xsd:enumeration value="Environment-LCLP-ScienceDay"/>
          <xsd:enumeration value="Environment-LCLP-Reporting"/>
          <xsd:enumeration value="Environment-LCLP-Publications"/>
          <xsd:enumeration value="Environment-LCLP-NewAndEmergingIssues"/>
          <xsd:enumeration value="GESAMP"/>
          <xsd:enumeration value="Technical Assistance"/>
          <xsd:enumeration value="Cargoes"/>
          <xsd:enumeration value="Cargoes-CargoSecuring"/>
          <xsd:enumeration value="Cargoes-CargoesInBulk"/>
          <xsd:enumeration value="Cargoes-Containers"/>
          <xsd:enumeration value="Cargoes-DangerousGoods"/>
          <xsd:enumeration value="Fire Protection"/>
          <xsd:enumeration value="Fire Protection and Life Saving Appliances"/>
          <xsd:enumeration value="Human Element"/>
          <xsd:enumeration value="HE - VisionPrinciplesGoals"/>
          <xsd:enumeration value="HE - TrainingCertification"/>
          <xsd:enumeration value="HE - Go To Sea"/>
          <xsd:enumeration value="HE - ConventionsCodesGuidelines"/>
          <xsd:enumeration value="HE - Safety Management"/>
          <xsd:enumeration value="HE - Safety Culture"/>
          <xsd:enumeration value="Implementation"/>
          <xsd:enumeration value="Legal"/>
          <xsd:enumeration value="Legal - HNS Convention"/>
          <xsd:enumeration value="Legal - Joint IMO/ILO Work"/>
          <xsd:enumeration value="Legal - IMLIWMUSYMPOSIUM"/>
          <xsd:enumeration value="Navigation"/>
          <xsd:enumeration value="Partnerships and Projects"/>
          <xsd:enumeration value="Partnerships and Projects-Ship Recycling"/>
          <xsd:enumeration value="Radio Communications"/>
          <xsd:enumeration value="Radio Communications-Search and Rescue"/>
          <xsd:enumeration value="Safety"/>
          <xsd:enumeration value="Safety Regulations"/>
          <xsd:enumeration value="Safety Topics"/>
          <xsd:enumeration value="Safety Fishing Vessels"/>
          <xsd:enumeration value="Ship Design"/>
          <xsd:enumeration value="Stability Subdivision"/>
          <xsd:enumeration value="Facilitation"/>
          <xsd:enumeration value="Facilitation-Electronic Business"/>
          <xsd:enumeration value="Facilitation-FAL Convention"/>
          <xsd:enumeration value="Facilitation-FAL Events"/>
          <xsd:enumeration value="Facilitation-FAL Forms &amp; Certificates"/>
          <xsd:enumeration value="Facilitation-FAL Guidance"/>
          <xsd:enumeration value="Facilitation-FAQ"/>
          <xsd:enumeration value="Facilitation-Illcit Wildlife Trade"/>
          <xsd:enumeration value="Facilitation-ILO Code"/>
          <xsd:enumeration value="Facilitation-Latest Developments"/>
          <xsd:enumeration value="Facilitation-Stowaways"/>
          <xsd:enumeration value="Facilitation-Unsafe mixed migration by sea"/>
          <xsd:enumeration value="Assistance &amp; Training"/>
          <xsd:enumeration value="Djibouti Code of Conduct"/>
          <xsd:enumeration value="Piracy"/>
          <xsd:enumeration value="Documents"/>
          <xsd:enumeration value="West and Central Africa"/>
          <xsd:enumeration value="Guide Maritime Security"/>
          <xsd:enumeration value="Security-Guidance"/>
          <xsd:enumeration value="Piracy-Guidance"/>
          <xsd:enumeration value="Piracy-Reports"/>
          <xsd:enumeration value="Security"/>
          <xsd:enumeration value="security-Instruments"/>
          <xsd:enumeration value="TC-Africa"/>
          <xsd:enumeration value="TC-Asia &amp; Pacific"/>
          <xsd:enumeration value="TC-Director's Office"/>
          <xsd:enumeration value="TC-GMTI"/>
          <xsd:enumeration value="TC-Latin America &amp; Caribbean"/>
          <xsd:enumeration value="TC-PMMTP"/>
          <xsd:enumeration value="TC-WAEE"/>
        </xsd:restriction>
      </xsd:simpleType>
    </xsd:element>
    <xsd:element name="_internet_OW_DocSubject" ma:index="13" nillable="true" ma:displayName="OW Document Subject Matter" ma:format="Dropdown" ma:internalName="_internet_OW_DocSubject">
      <xsd:simpleType>
        <xsd:restriction base="dms:Choice">
          <xsd:enumeration value="envigation"/>
          <xsd:enumeration value="LRIT"/>
          <xsd:enumeration value="MAS"/>
          <xsd:enumeration value="Ship Routing"/>
          <xsd:enumeration value="OurWork-Financial Statements"/>
          <xsd:enumeration value="OurWork-Financial StatementsSummary"/>
          <xsd:enumeration value="OurWork-Internal Oversight and Ethics"/>
        </xsd:restriction>
      </xsd:simpleType>
    </xsd:element>
    <xsd:element name="_internet_IMODocs_Subject" ma:index="14" nillable="true" ma:displayName="IMODocs OW Subject" ma:internalName="_internet_IMODocs_Subject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6885c4-ec36-44a8-bf46-81d7017d24e8" elementFormDefault="qualified">
    <xsd:import namespace="http://schemas.microsoft.com/office/2006/documentManagement/types"/>
    <xsd:import namespace="http://schemas.microsoft.com/office/infopath/2007/PartnerControls"/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OSummary xmlns="98fe26f0-1c7a-4e3c-b1ce-54d5981ad926" xsi:nil="true"/>
    <_internet_IMODocs_Subject xmlns="98fe26f0-1c7a-4e3c-b1ce-54d5981ad926" xsi:nil="true"/>
    <IMODate xmlns="98fe26f0-1c7a-4e3c-b1ce-54d5981ad926" xsi:nil="true"/>
    <PublishingRollupImage xmlns="http://schemas.microsoft.com/sharepoint/v3" xsi:nil="true"/>
    <IMOLink xmlns="98fe26f0-1c7a-4e3c-b1ce-54d5981ad926" xsi:nil="true"/>
    <_internet_OW_DocSubject xmlns="98fe26f0-1c7a-4e3c-b1ce-54d5981ad926" xsi:nil="true"/>
    <_intranet_ow_DocumentType xmlns="98fe26f0-1c7a-4e3c-b1ce-54d5981ad926">Legal</_intranet_ow_DocumentType>
  </documentManagement>
</p:properties>
</file>

<file path=customXml/itemProps1.xml><?xml version="1.0" encoding="utf-8"?>
<ds:datastoreItem xmlns:ds="http://schemas.openxmlformats.org/officeDocument/2006/customXml" ds:itemID="{3B2CB547-935D-4E88-A0BF-2EA4AA9641EF}"/>
</file>

<file path=customXml/itemProps2.xml><?xml version="1.0" encoding="utf-8"?>
<ds:datastoreItem xmlns:ds="http://schemas.openxmlformats.org/officeDocument/2006/customXml" ds:itemID="{8C42BDCA-8CAA-40AF-9A8A-31772783D041}"/>
</file>

<file path=customXml/itemProps3.xml><?xml version="1.0" encoding="utf-8"?>
<ds:datastoreItem xmlns:ds="http://schemas.openxmlformats.org/officeDocument/2006/customXml" ds:itemID="{F9959B15-752E-439E-A37A-F51D957AEA0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13644</TotalTime>
  <Pages>22</Pages>
  <Words>1185</Words>
  <Application>Microsoft Office PowerPoint</Application>
  <PresentationFormat>On-screen Show (4:3)</PresentationFormat>
  <Paragraphs>124</Paragraphs>
  <Slides>18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Arial Black</vt:lpstr>
      <vt:lpstr>Courier New</vt:lpstr>
      <vt:lpstr>Helvetica</vt:lpstr>
      <vt:lpstr>Tahoma</vt:lpstr>
      <vt:lpstr>Times New Roman</vt:lpstr>
      <vt:lpstr>IMO Master v.2</vt:lpstr>
      <vt:lpstr>2_Office Theme</vt:lpstr>
      <vt:lpstr>Update on the legally binding instrument under UNCLOS on the conservation and sustainable use of marine biological diversity of areas beyond national jurisdiction (BBNJ)</vt:lpstr>
      <vt:lpstr>Background – Why a BBNJ treaty?</vt:lpstr>
      <vt:lpstr>Background, continued</vt:lpstr>
      <vt:lpstr>Background, continued </vt:lpstr>
      <vt:lpstr>Current state of discussions following IGC-3</vt:lpstr>
      <vt:lpstr>Summary: Area Based Management Tools under the BBNJ instrument</vt:lpstr>
      <vt:lpstr>Environmental Impact Assessments</vt:lpstr>
      <vt:lpstr>Capacity building and the transfer of marine technology</vt:lpstr>
      <vt:lpstr>Institutional arrangements – decision making body</vt:lpstr>
      <vt:lpstr>Institutional arrangements - Secretariat</vt:lpstr>
      <vt:lpstr>Treaty law</vt:lpstr>
      <vt:lpstr>IMO Secretariat approach to the IGC</vt:lpstr>
      <vt:lpstr>Next steps</vt:lpstr>
      <vt:lpstr>PowerPoint Presentation</vt:lpstr>
      <vt:lpstr>Considerations for IMO Member States</vt:lpstr>
      <vt:lpstr>Considerations for IMO Member States</vt:lpstr>
      <vt:lpstr>What happens next?</vt:lpstr>
      <vt:lpstr>Thank you for listening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Transportation of chemicals at sea</dc:title>
  <dc:creator>Mark Combe</dc:creator>
  <cp:lastModifiedBy>Karine Langlois</cp:lastModifiedBy>
  <cp:revision>609</cp:revision>
  <cp:lastPrinted>1999-04-12T12:53:02Z</cp:lastPrinted>
  <dcterms:created xsi:type="dcterms:W3CDTF">2012-12-14T17:11:54Z</dcterms:created>
  <dcterms:modified xsi:type="dcterms:W3CDTF">2019-12-06T14:47:50Z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0x01010066C161E685339642A308FDE7C0B0786A0600728C43DC65263844904F79ACCED43CFA</vt:lpwstr>
  </property>
</Properties>
</file>